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79"/>
    <p:restoredTop sz="94643"/>
  </p:normalViewPr>
  <p:slideViewPr>
    <p:cSldViewPr snapToGrid="0" snapToObjects="1">
      <p:cViewPr varScale="1">
        <p:scale>
          <a:sx n="90" d="100"/>
          <a:sy n="90" d="100"/>
        </p:scale>
        <p:origin x="216" y="8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D2ACD-AED4-1F4B-8B25-94B4A32FF71E}" type="datetimeFigureOut">
              <a:rPr lang="en-US" smtClean="0"/>
              <a:t>10/7/16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EFADC-776A-6B43-BF43-3AC45FD973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6740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D2ACD-AED4-1F4B-8B25-94B4A32FF71E}" type="datetimeFigureOut">
              <a:rPr lang="en-US" smtClean="0"/>
              <a:t>10/7/16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EFADC-776A-6B43-BF43-3AC45FD973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5560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D2ACD-AED4-1F4B-8B25-94B4A32FF71E}" type="datetimeFigureOut">
              <a:rPr lang="en-US" smtClean="0"/>
              <a:t>10/7/16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EFADC-776A-6B43-BF43-3AC45FD973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1900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D2ACD-AED4-1F4B-8B25-94B4A32FF71E}" type="datetimeFigureOut">
              <a:rPr lang="en-US" smtClean="0"/>
              <a:t>10/7/16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EFADC-776A-6B43-BF43-3AC45FD973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8055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D2ACD-AED4-1F4B-8B25-94B4A32FF71E}" type="datetimeFigureOut">
              <a:rPr lang="en-US" smtClean="0"/>
              <a:t>10/7/16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EFADC-776A-6B43-BF43-3AC45FD973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3945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D2ACD-AED4-1F4B-8B25-94B4A32FF71E}" type="datetimeFigureOut">
              <a:rPr lang="en-US" smtClean="0"/>
              <a:t>10/7/16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EFADC-776A-6B43-BF43-3AC45FD973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6533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D2ACD-AED4-1F4B-8B25-94B4A32FF71E}" type="datetimeFigureOut">
              <a:rPr lang="en-US" smtClean="0"/>
              <a:t>10/7/16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EFADC-776A-6B43-BF43-3AC45FD973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2762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D2ACD-AED4-1F4B-8B25-94B4A32FF71E}" type="datetimeFigureOut">
              <a:rPr lang="en-US" smtClean="0"/>
              <a:t>10/7/16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EFADC-776A-6B43-BF43-3AC45FD973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6871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D2ACD-AED4-1F4B-8B25-94B4A32FF71E}" type="datetimeFigureOut">
              <a:rPr lang="en-US" smtClean="0"/>
              <a:t>10/7/16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EFADC-776A-6B43-BF43-3AC45FD973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4353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D2ACD-AED4-1F4B-8B25-94B4A32FF71E}" type="datetimeFigureOut">
              <a:rPr lang="en-US" smtClean="0"/>
              <a:t>10/7/16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EFADC-776A-6B43-BF43-3AC45FD973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905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D2ACD-AED4-1F4B-8B25-94B4A32FF71E}" type="datetimeFigureOut">
              <a:rPr lang="en-US" smtClean="0"/>
              <a:t>10/7/16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EFADC-776A-6B43-BF43-3AC45FD973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9875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4D2ACD-AED4-1F4B-8B25-94B4A32FF71E}" type="datetimeFigureOut">
              <a:rPr lang="en-US" smtClean="0"/>
              <a:t>10/7/16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FEFADC-776A-6B43-BF43-3AC45FD973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3615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4" Type="http://schemas.openxmlformats.org/officeDocument/2006/relationships/image" Target="../media/image10.tiff"/><Relationship Id="rId5" Type="http://schemas.openxmlformats.org/officeDocument/2006/relationships/image" Target="../media/image11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Cell Automata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Sim, </a:t>
            </a:r>
            <a:r>
              <a:rPr lang="en-US" dirty="0" err="1" smtClean="0"/>
              <a:t>Sangjin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2171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CA</a:t>
            </a:r>
            <a:r>
              <a:rPr lang="ko-KR" altLang="en-US" dirty="0" smtClean="0"/>
              <a:t> 분류하기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특정 규칙으로 생성되는 패턴이 모두 흥미로운 것은 아닙니다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다만 그중에서 자연계에서 보여지는 것과 같은 흥미로운 패턴도 만들어집니다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울프램은 이를 다음과 같은 </a:t>
            </a:r>
            <a:r>
              <a:rPr lang="en-US" altLang="ko-KR" dirty="0" smtClean="0"/>
              <a:t>4</a:t>
            </a:r>
            <a:r>
              <a:rPr lang="ko-KR" altLang="en-US" dirty="0" smtClean="0"/>
              <a:t>가지로 분류했답니다</a:t>
            </a:r>
            <a:r>
              <a:rPr lang="en-US" altLang="ko-KR" dirty="0" smtClean="0"/>
              <a:t>.</a:t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1.</a:t>
            </a:r>
            <a:r>
              <a:rPr lang="ko-KR" altLang="en-US" dirty="0" smtClean="0"/>
              <a:t> 균일성</a:t>
            </a:r>
            <a:r>
              <a:rPr lang="en-US" altLang="ko-KR" dirty="0" smtClean="0"/>
              <a:t>)</a:t>
            </a:r>
            <a:r>
              <a:rPr lang="ko-KR" altLang="en-US" dirty="0" smtClean="0"/>
              <a:t> 몇 세대 경과했을때 최종적으로 모든 세포가 같은 상태가 되는 것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smtClean="0"/>
              <a:t>2.</a:t>
            </a:r>
            <a:r>
              <a:rPr lang="ko-KR" altLang="en-US" dirty="0" smtClean="0"/>
              <a:t> 주기성</a:t>
            </a:r>
            <a:r>
              <a:rPr lang="en-US" altLang="ko-KR" dirty="0" smtClean="0"/>
              <a:t>)</a:t>
            </a:r>
            <a:r>
              <a:rPr lang="ko-KR" altLang="en-US" dirty="0" smtClean="0"/>
              <a:t> 세포의 상태가 주기적으로 변하는 것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3.</a:t>
            </a:r>
            <a:r>
              <a:rPr lang="ko-KR" altLang="en-US" dirty="0" smtClean="0"/>
              <a:t> 임의성</a:t>
            </a:r>
            <a:r>
              <a:rPr lang="en-US" altLang="ko-KR" dirty="0" smtClean="0"/>
              <a:t>)</a:t>
            </a:r>
            <a:r>
              <a:rPr lang="ko-KR" altLang="en-US" dirty="0" smtClean="0"/>
              <a:t> 랜덤하게 보이며 이해하기 힘든 패턴을 갖는 것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4.</a:t>
            </a:r>
            <a:r>
              <a:rPr lang="ko-KR" altLang="en-US" dirty="0" smtClean="0"/>
              <a:t> 복잡성</a:t>
            </a:r>
            <a:r>
              <a:rPr lang="en-US" altLang="ko-KR" dirty="0" smtClean="0"/>
              <a:t>)</a:t>
            </a:r>
            <a:r>
              <a:rPr lang="ko-KR" altLang="en-US" dirty="0" smtClean="0"/>
              <a:t> 비주기적인 반복성을 갖는 것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432237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생명 게임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ko-KR" altLang="en-US" dirty="0" smtClean="0"/>
              <a:t>수학자 존 콘웨이가 내새운 규칙을 마틴 가드너라는 사람이 다음과 같이 정리했습니다</a:t>
            </a:r>
            <a:r>
              <a:rPr lang="en-US" altLang="ko-KR" dirty="0" smtClean="0"/>
              <a:t>.</a:t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1 </a:t>
            </a:r>
            <a:r>
              <a:rPr lang="ko-KR" altLang="en-US" dirty="0" smtClean="0"/>
              <a:t>무한하게 성장하는 것이 단순하게 증명되는 초기 패턴은 존재하지 않을 것이다</a:t>
            </a:r>
            <a:r>
              <a:rPr lang="en-US" altLang="ko-KR" dirty="0" smtClean="0"/>
              <a:t>.</a:t>
            </a:r>
            <a:br>
              <a:rPr lang="en-US" altLang="ko-KR" dirty="0" smtClean="0"/>
            </a:br>
            <a:r>
              <a:rPr lang="en-US" altLang="ko-KR" dirty="0" smtClean="0"/>
              <a:t>2</a:t>
            </a:r>
            <a:r>
              <a:rPr lang="ko-KR" altLang="en-US" dirty="0" smtClean="0"/>
              <a:t> 하지만 무한하게 성장하는 패턴은 분명 있을 것이다</a:t>
            </a:r>
            <a:r>
              <a:rPr lang="en-US" altLang="ko-KR" dirty="0" smtClean="0"/>
              <a:t>.</a:t>
            </a:r>
            <a:br>
              <a:rPr lang="en-US" altLang="ko-KR" dirty="0" smtClean="0"/>
            </a:br>
            <a:r>
              <a:rPr lang="en-US" altLang="ko-KR" dirty="0" smtClean="0"/>
              <a:t>3</a:t>
            </a:r>
            <a:r>
              <a:rPr lang="ko-KR" altLang="en-US" dirty="0" smtClean="0"/>
              <a:t> 주기를 가지고 성장 또는 변화가 종료되는 </a:t>
            </a:r>
            <a:r>
              <a:rPr lang="en-US" altLang="ko-KR" dirty="0" smtClean="0"/>
              <a:t>3</a:t>
            </a:r>
            <a:r>
              <a:rPr lang="ko-KR" altLang="en-US" dirty="0" smtClean="0"/>
              <a:t>가지 패턴이 있을 것이다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r>
              <a:rPr lang="en-US" altLang="ko-KR" dirty="0" smtClean="0"/>
              <a:t>(1)</a:t>
            </a:r>
            <a:r>
              <a:rPr lang="ko-KR" altLang="en-US" dirty="0" smtClean="0"/>
              <a:t> </a:t>
            </a:r>
            <a:r>
              <a:rPr lang="en-US" altLang="ko-KR" dirty="0" smtClean="0"/>
              <a:t>(</a:t>
            </a:r>
            <a:r>
              <a:rPr lang="ko-KR" altLang="en-US" dirty="0" smtClean="0"/>
              <a:t>과밀 또는 과소가 발생한 이후에</a:t>
            </a:r>
            <a:r>
              <a:rPr lang="en-US" altLang="ko-KR" dirty="0" smtClean="0"/>
              <a:t>)</a:t>
            </a:r>
            <a:r>
              <a:rPr lang="ko-KR" altLang="en-US" dirty="0" smtClean="0"/>
              <a:t>완전히 사라짐</a:t>
            </a:r>
            <a:r>
              <a:rPr lang="en-US" altLang="ko-KR" dirty="0" smtClean="0"/>
              <a:t>,</a:t>
            </a:r>
            <a:r>
              <a:rPr lang="ko-KR" altLang="en-US" dirty="0" smtClean="0"/>
              <a:t> </a:t>
            </a:r>
            <a:r>
              <a:rPr lang="en-US" altLang="ko-KR" dirty="0" smtClean="0"/>
              <a:t>(2)</a:t>
            </a:r>
            <a:r>
              <a:rPr lang="ko-KR" altLang="en-US" dirty="0" smtClean="0"/>
              <a:t> 일정한 구성이 유지되며 변화하지 않음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r>
              <a:rPr lang="en-US" altLang="ko-KR" dirty="0" smtClean="0"/>
              <a:t>(3)</a:t>
            </a:r>
            <a:r>
              <a:rPr lang="ko-KR" altLang="en-US" dirty="0" smtClean="0"/>
              <a:t> 주기를 가지고 진동하는 형태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endParaRPr lang="en-US" altLang="ko-KR" dirty="0" smtClean="0"/>
          </a:p>
          <a:p>
            <a:pPr>
              <a:lnSpc>
                <a:spcPct val="120000"/>
              </a:lnSpc>
            </a:pPr>
            <a:r>
              <a:rPr lang="ko-KR" altLang="en-US" dirty="0" smtClean="0"/>
              <a:t>이는 울프램의 분류상 </a:t>
            </a:r>
            <a:r>
              <a:rPr lang="en-US" altLang="ko-KR" dirty="0" smtClean="0"/>
              <a:t>4</a:t>
            </a:r>
            <a:r>
              <a:rPr lang="ko-KR" altLang="en-US" dirty="0" smtClean="0"/>
              <a:t>번째에 해당한다고 할 수 있습니다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또한 콘웨이는 이러한 표현을 사용하지 않았지만 복잡계의 특징이 있다고 말할 수 있습니다</a:t>
            </a:r>
            <a:r>
              <a:rPr lang="en-US" altLang="ko-KR" dirty="0" smtClean="0"/>
              <a:t>.</a:t>
            </a:r>
            <a:br>
              <a:rPr lang="en-US" altLang="ko-KR" dirty="0" smtClean="0"/>
            </a:b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9813879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</a:t>
            </a:r>
            <a:r>
              <a:rPr lang="ko-KR" altLang="en-US" dirty="0" smtClean="0"/>
              <a:t>차원 생명 게임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ko-KR" altLang="en-US" dirty="0" smtClean="0"/>
              <a:t>죽음</a:t>
            </a:r>
            <a:r>
              <a:rPr lang="en-US" altLang="ko-KR" dirty="0" smtClean="0"/>
              <a:t>:</a:t>
            </a:r>
            <a:r>
              <a:rPr lang="ko-KR" altLang="en-US" dirty="0" smtClean="0"/>
              <a:t> 살아있는 세포</a:t>
            </a:r>
            <a:r>
              <a:rPr lang="en-US" altLang="ko-KR" dirty="0" smtClean="0"/>
              <a:t>(</a:t>
            </a:r>
            <a:r>
              <a:rPr lang="ko-KR" altLang="en-US" dirty="0" smtClean="0"/>
              <a:t>상태</a:t>
            </a:r>
            <a:r>
              <a:rPr lang="en-US" altLang="ko-KR" dirty="0" smtClean="0"/>
              <a:t>=1)</a:t>
            </a:r>
            <a:r>
              <a:rPr lang="ko-KR" altLang="en-US" dirty="0" smtClean="0"/>
              <a:t>가 다음과 같은 조건을 충족하며 사망</a:t>
            </a:r>
            <a:r>
              <a:rPr lang="en-US" altLang="ko-KR" dirty="0" smtClean="0"/>
              <a:t>(</a:t>
            </a:r>
            <a:r>
              <a:rPr lang="ko-KR" altLang="en-US" dirty="0" smtClean="0"/>
              <a:t>상태</a:t>
            </a:r>
            <a:r>
              <a:rPr lang="en-US" altLang="ko-KR" dirty="0" smtClean="0"/>
              <a:t>=0)</a:t>
            </a:r>
            <a:r>
              <a:rPr lang="ko-KR" altLang="en-US" dirty="0" smtClean="0"/>
              <a:t>합니다</a:t>
            </a:r>
            <a:r>
              <a:rPr lang="en-US" altLang="ko-KR" dirty="0" smtClean="0"/>
              <a:t>.</a:t>
            </a:r>
            <a:br>
              <a:rPr lang="en-US" altLang="ko-KR" dirty="0" smtClean="0"/>
            </a:br>
            <a:r>
              <a:rPr lang="en-US" altLang="ko-KR" dirty="0" smtClean="0"/>
              <a:t>-</a:t>
            </a:r>
            <a:r>
              <a:rPr lang="ko-KR" altLang="en-US" dirty="0" smtClean="0"/>
              <a:t> 과밀</a:t>
            </a:r>
            <a:r>
              <a:rPr lang="en-US" altLang="ko-KR" dirty="0" smtClean="0"/>
              <a:t>(</a:t>
            </a:r>
            <a:r>
              <a:rPr lang="ko-KR" altLang="en-US" dirty="0" smtClean="0"/>
              <a:t>주변에 살아있는 세포가 너무 많은 경우</a:t>
            </a:r>
            <a:r>
              <a:rPr lang="en-US" altLang="ko-KR" dirty="0" smtClean="0"/>
              <a:t>):</a:t>
            </a:r>
            <a:r>
              <a:rPr lang="ko-KR" altLang="en-US" dirty="0" smtClean="0"/>
              <a:t> 주변 세포 중에 살아있는 것이 </a:t>
            </a:r>
            <a:r>
              <a:rPr lang="en-US" altLang="ko-KR" dirty="0" smtClean="0"/>
              <a:t>4</a:t>
            </a:r>
            <a:r>
              <a:rPr lang="ko-KR" altLang="en-US" dirty="0" smtClean="0"/>
              <a:t>개 이상이면 사망합니다</a:t>
            </a:r>
            <a:r>
              <a:rPr lang="en-US" altLang="ko-KR" dirty="0" smtClean="0"/>
              <a:t>.</a:t>
            </a:r>
            <a:br>
              <a:rPr lang="en-US" altLang="ko-KR" dirty="0" smtClean="0"/>
            </a:br>
            <a:r>
              <a:rPr lang="en-US" altLang="ko-KR" dirty="0" smtClean="0"/>
              <a:t>-</a:t>
            </a:r>
            <a:r>
              <a:rPr lang="ko-KR" altLang="en-US" dirty="0" smtClean="0"/>
              <a:t> 과소</a:t>
            </a:r>
            <a:r>
              <a:rPr lang="en-US" altLang="ko-KR" dirty="0" smtClean="0"/>
              <a:t>(</a:t>
            </a:r>
            <a:r>
              <a:rPr lang="ko-KR" altLang="en-US" dirty="0" smtClean="0"/>
              <a:t>주변에 살아있는 세포가 너무 없는 경우</a:t>
            </a:r>
            <a:r>
              <a:rPr lang="en-US" altLang="ko-KR" dirty="0" smtClean="0"/>
              <a:t>):</a:t>
            </a:r>
            <a:r>
              <a:rPr lang="ko-KR" altLang="en-US" dirty="0" smtClean="0"/>
              <a:t> 주변 세포 중에 살아있는 것이 </a:t>
            </a:r>
            <a:r>
              <a:rPr lang="en-US" altLang="ko-KR" dirty="0" smtClean="0"/>
              <a:t>1</a:t>
            </a:r>
            <a:r>
              <a:rPr lang="ko-KR" altLang="en-US" dirty="0" smtClean="0"/>
              <a:t>개 이하면 사망합니다</a:t>
            </a:r>
            <a:r>
              <a:rPr lang="en-US" altLang="ko-KR" dirty="0" smtClean="0"/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dirty="0" smtClean="0"/>
              <a:t>탄생</a:t>
            </a:r>
            <a:r>
              <a:rPr lang="en-US" altLang="ko-KR" dirty="0" smtClean="0"/>
              <a:t>:</a:t>
            </a:r>
            <a:r>
              <a:rPr lang="ko-KR" altLang="en-US" dirty="0" smtClean="0"/>
              <a:t> 죽어있는 세포</a:t>
            </a:r>
            <a:r>
              <a:rPr lang="en-US" altLang="ko-KR" dirty="0" smtClean="0"/>
              <a:t>(</a:t>
            </a:r>
            <a:r>
              <a:rPr lang="ko-KR" altLang="en-US" dirty="0" smtClean="0"/>
              <a:t>상태</a:t>
            </a:r>
            <a:r>
              <a:rPr lang="en-US" altLang="ko-KR" dirty="0" smtClean="0"/>
              <a:t>=0)</a:t>
            </a:r>
            <a:r>
              <a:rPr lang="ko-KR" altLang="en-US" dirty="0" smtClean="0"/>
              <a:t>의 주변 세포가 </a:t>
            </a:r>
            <a:r>
              <a:rPr lang="en-US" altLang="ko-KR" dirty="0" smtClean="0"/>
              <a:t>3</a:t>
            </a:r>
            <a:r>
              <a:rPr lang="ko-KR" altLang="en-US" dirty="0" smtClean="0"/>
              <a:t>개 살아있으면 다시 살아납니다</a:t>
            </a:r>
            <a:r>
              <a:rPr lang="en-US" altLang="ko-KR" dirty="0" smtClean="0"/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dirty="0" smtClean="0"/>
              <a:t>유지</a:t>
            </a:r>
            <a:r>
              <a:rPr lang="en-US" altLang="ko-KR" dirty="0" smtClean="0"/>
              <a:t>:</a:t>
            </a:r>
            <a:r>
              <a:rPr lang="ko-KR" altLang="en-US" dirty="0" smtClean="0"/>
              <a:t> 그 이외의 경우에는 세포의 상태가 변화하지 않습니다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조금 더 상세하게 말하면 다음과 같습니다</a:t>
            </a:r>
            <a:r>
              <a:rPr lang="en-US" altLang="ko-KR" dirty="0" smtClean="0"/>
              <a:t>.</a:t>
            </a:r>
            <a:br>
              <a:rPr lang="en-US" altLang="ko-KR" dirty="0" smtClean="0"/>
            </a:br>
            <a:r>
              <a:rPr lang="en-US" altLang="ko-KR" dirty="0" smtClean="0"/>
              <a:t>-</a:t>
            </a:r>
            <a:r>
              <a:rPr lang="ko-KR" altLang="en-US" dirty="0" smtClean="0"/>
              <a:t> 생명의 유지</a:t>
            </a:r>
            <a:r>
              <a:rPr lang="en-US" altLang="ko-KR" dirty="0" smtClean="0"/>
              <a:t>:</a:t>
            </a:r>
            <a:r>
              <a:rPr lang="ko-KR" altLang="en-US" dirty="0" smtClean="0"/>
              <a:t> 세포가 살아있고</a:t>
            </a:r>
            <a:r>
              <a:rPr lang="en-US" altLang="ko-KR" dirty="0" smtClean="0"/>
              <a:t>,</a:t>
            </a:r>
            <a:r>
              <a:rPr lang="ko-KR" altLang="en-US" dirty="0" smtClean="0"/>
              <a:t> 주변 세포 중에 살아있는 것이 </a:t>
            </a:r>
            <a:r>
              <a:rPr lang="en-US" altLang="ko-KR" dirty="0" smtClean="0"/>
              <a:t>2</a:t>
            </a:r>
            <a:r>
              <a:rPr lang="ko-KR" altLang="en-US" dirty="0" smtClean="0"/>
              <a:t>개 또는 </a:t>
            </a:r>
            <a:r>
              <a:rPr lang="en-US" altLang="ko-KR" dirty="0" smtClean="0"/>
              <a:t>3</a:t>
            </a:r>
            <a:r>
              <a:rPr lang="ko-KR" altLang="en-US" dirty="0" smtClean="0"/>
              <a:t>개라면 생명을 유지합니다</a:t>
            </a:r>
            <a:r>
              <a:rPr lang="en-US" altLang="ko-KR" dirty="0" smtClean="0"/>
              <a:t>.</a:t>
            </a:r>
            <a:br>
              <a:rPr lang="en-US" altLang="ko-KR" dirty="0" smtClean="0"/>
            </a:br>
            <a:r>
              <a:rPr lang="en-US" altLang="ko-KR" dirty="0" smtClean="0"/>
              <a:t>-</a:t>
            </a:r>
            <a:r>
              <a:rPr lang="ko-KR" altLang="en-US" dirty="0" smtClean="0"/>
              <a:t> 죽음의 유지</a:t>
            </a:r>
            <a:r>
              <a:rPr lang="en-US" altLang="ko-KR" dirty="0" smtClean="0"/>
              <a:t>:</a:t>
            </a:r>
            <a:r>
              <a:rPr lang="ko-KR" altLang="en-US" dirty="0" smtClean="0"/>
              <a:t> 세포가 죽어있고</a:t>
            </a:r>
            <a:r>
              <a:rPr lang="en-US" altLang="ko-KR" dirty="0" smtClean="0"/>
              <a:t>,</a:t>
            </a:r>
            <a:r>
              <a:rPr lang="ko-KR" altLang="en-US" dirty="0" smtClean="0"/>
              <a:t> 주변 세포 중에 살아있는 것이 </a:t>
            </a:r>
            <a:r>
              <a:rPr lang="en-US" altLang="ko-KR" dirty="0" smtClean="0"/>
              <a:t>3</a:t>
            </a:r>
            <a:r>
              <a:rPr lang="ko-KR" altLang="en-US" dirty="0" smtClean="0"/>
              <a:t>개 이외의 경우라면 죽음을 유지합니다</a:t>
            </a:r>
            <a:r>
              <a:rPr lang="en-US" altLang="ko-KR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3997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7" name="Rectangle 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9405" y="965730"/>
            <a:ext cx="7457546" cy="186438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0894" y="3033712"/>
            <a:ext cx="6700308" cy="167507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308" y="4918990"/>
            <a:ext cx="5764740" cy="142196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99975" y="4878883"/>
            <a:ext cx="5815013" cy="1411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6230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세포 오토마톤이란</a:t>
            </a:r>
            <a:r>
              <a:rPr lang="en-US" altLang="ko-KR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세포는 </a:t>
            </a:r>
            <a:r>
              <a:rPr lang="en-US" altLang="ko-KR" dirty="0" smtClean="0"/>
              <a:t>n</a:t>
            </a:r>
            <a:r>
              <a:rPr lang="ko-KR" altLang="en-US" dirty="0" smtClean="0"/>
              <a:t>차원 </a:t>
            </a:r>
            <a:r>
              <a:rPr lang="en-US" altLang="ko-KR" dirty="0" smtClean="0"/>
              <a:t>’</a:t>
            </a:r>
            <a:r>
              <a:rPr lang="ko-KR" altLang="en-US" dirty="0" smtClean="0"/>
              <a:t>그리드 </a:t>
            </a:r>
            <a:r>
              <a:rPr lang="en-US" altLang="ko-KR" dirty="0" smtClean="0"/>
              <a:t>Grid’</a:t>
            </a:r>
            <a:r>
              <a:rPr lang="ko-KR" altLang="en-US" dirty="0" smtClean="0"/>
              <a:t>위에 있습니다</a:t>
            </a:r>
            <a:r>
              <a:rPr lang="en-US" altLang="ko-KR" dirty="0" smtClean="0"/>
              <a:t>.</a:t>
            </a:r>
          </a:p>
          <a:p>
            <a:endParaRPr lang="en-US" dirty="0"/>
          </a:p>
          <a:p>
            <a:r>
              <a:rPr lang="ko-KR" altLang="en-US" dirty="0" smtClean="0"/>
              <a:t>각 세포는 상태</a:t>
            </a:r>
            <a:r>
              <a:rPr lang="en-US" altLang="ko-KR" dirty="0" smtClean="0"/>
              <a:t> State</a:t>
            </a:r>
            <a:r>
              <a:rPr lang="ko-KR" altLang="en-US" dirty="0" smtClean="0"/>
              <a:t>를 갖습니다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하나의 예로 살아있다 또는 죽어있다의 </a:t>
            </a:r>
            <a:r>
              <a:rPr lang="en-US" altLang="ko-KR" dirty="0" smtClean="0"/>
              <a:t>2</a:t>
            </a:r>
            <a:r>
              <a:rPr lang="ko-KR" altLang="en-US" dirty="0" smtClean="0"/>
              <a:t>가지 상태를 가질 수 있습니다</a:t>
            </a:r>
            <a:r>
              <a:rPr lang="en-US" altLang="ko-KR" dirty="0" smtClean="0"/>
              <a:t>.</a:t>
            </a:r>
          </a:p>
          <a:p>
            <a:endParaRPr lang="en-US" dirty="0"/>
          </a:p>
          <a:p>
            <a:r>
              <a:rPr lang="ko-KR" altLang="en-US" dirty="0" smtClean="0"/>
              <a:t>각각의 세포는 이웃</a:t>
            </a:r>
            <a:r>
              <a:rPr lang="en-US" altLang="ko-KR" dirty="0" smtClean="0"/>
              <a:t> neighborhood</a:t>
            </a:r>
            <a:r>
              <a:rPr lang="ko-KR" altLang="en-US" dirty="0" smtClean="0"/>
              <a:t>를 갖습니다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이웃한다는 것의 정의는 다양하지만</a:t>
            </a:r>
            <a:r>
              <a:rPr lang="en-US" altLang="ko-KR" dirty="0" smtClean="0"/>
              <a:t>,</a:t>
            </a:r>
            <a:r>
              <a:rPr lang="ko-KR" altLang="en-US" dirty="0" smtClean="0"/>
              <a:t> 일반적으로 가까운 곳에 존재하는 세포를 이웃한다고 합니다</a:t>
            </a:r>
            <a:r>
              <a:rPr lang="en-US" altLang="ko-KR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44809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세포 오토마톤의 예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465" y="1825625"/>
            <a:ext cx="11054316" cy="4397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573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만든 사람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Los Alamos National Laboratory</a:t>
            </a:r>
            <a:r>
              <a:rPr lang="ko-KR" altLang="en-US" dirty="0" smtClean="0"/>
              <a:t>의 연구원이었던 스타니스와프 울람과 존 폰 노이만이라고 알려져 있습니다</a:t>
            </a:r>
            <a:r>
              <a:rPr lang="en-US" altLang="ko-KR" dirty="0" smtClean="0"/>
              <a:t>.</a:t>
            </a:r>
          </a:p>
          <a:p>
            <a:endParaRPr lang="en-US" dirty="0"/>
          </a:p>
          <a:p>
            <a:r>
              <a:rPr lang="ko-KR" altLang="en-US" dirty="0" smtClean="0"/>
              <a:t>간단한 복제 및 사멸 규칙에 따라서 </a:t>
            </a:r>
            <a:r>
              <a:rPr lang="en-US" altLang="ko-KR" dirty="0" smtClean="0"/>
              <a:t>CA</a:t>
            </a:r>
            <a:r>
              <a:rPr lang="ko-KR" altLang="en-US" dirty="0" smtClean="0"/>
              <a:t>를 동작시키면</a:t>
            </a:r>
            <a:r>
              <a:rPr lang="en-US" altLang="ko-KR" dirty="0" smtClean="0"/>
              <a:t>,</a:t>
            </a:r>
            <a:r>
              <a:rPr lang="ko-KR" altLang="en-US" dirty="0" smtClean="0"/>
              <a:t> 이는 본질적으로 생물학적인 재생</a:t>
            </a:r>
            <a:r>
              <a:rPr lang="en-US" altLang="ko-KR" dirty="0" smtClean="0"/>
              <a:t>/</a:t>
            </a:r>
            <a:r>
              <a:rPr lang="ko-KR" altLang="en-US" dirty="0" smtClean="0"/>
              <a:t>진화와 비슷한 행동이 나타납니다</a:t>
            </a:r>
            <a:r>
              <a:rPr lang="en-US" altLang="ko-KR" dirty="0" smtClean="0"/>
              <a:t>.</a:t>
            </a:r>
            <a:br>
              <a:rPr lang="en-US" altLang="ko-KR" dirty="0" smtClean="0"/>
            </a:br>
            <a:r>
              <a:rPr lang="en-US" altLang="ko-KR" dirty="0" smtClean="0"/>
              <a:t>(</a:t>
            </a:r>
            <a:r>
              <a:rPr lang="ko-KR" altLang="en-US" dirty="0" smtClean="0"/>
              <a:t>참고로 폰 노이만의 세포들이 가질 수 있는 상태는 </a:t>
            </a:r>
            <a:r>
              <a:rPr lang="en-US" altLang="ko-KR" dirty="0" smtClean="0"/>
              <a:t>29</a:t>
            </a:r>
            <a:r>
              <a:rPr lang="ko-KR" altLang="en-US" dirty="0" smtClean="0"/>
              <a:t>가지였습니다</a:t>
            </a:r>
            <a:r>
              <a:rPr lang="en-US" altLang="ko-KR" dirty="0" smtClean="0"/>
              <a:t>.)</a:t>
            </a:r>
            <a:br>
              <a:rPr lang="en-US" altLang="ko-KR" dirty="0" smtClean="0"/>
            </a:br>
            <a:r>
              <a:rPr lang="en-US" altLang="ko-KR" dirty="0" smtClean="0"/>
              <a:t>=&gt;</a:t>
            </a:r>
            <a:r>
              <a:rPr lang="ko-KR" altLang="en-US" dirty="0" smtClean="0"/>
              <a:t> 세포 오토마톤</a:t>
            </a:r>
            <a:r>
              <a:rPr lang="en-US" altLang="ko-KR" dirty="0" smtClean="0"/>
              <a:t>:</a:t>
            </a:r>
            <a:r>
              <a:rPr lang="ko-KR" altLang="en-US" dirty="0" smtClean="0"/>
              <a:t> 생명 게임</a:t>
            </a:r>
            <a:endParaRPr lang="en-US" altLang="ko-KR" dirty="0" smtClean="0"/>
          </a:p>
          <a:p>
            <a:r>
              <a:rPr lang="ko-KR" altLang="en-US" dirty="0" smtClean="0"/>
              <a:t>과학적으로 가장 중요한</a:t>
            </a:r>
            <a:r>
              <a:rPr lang="en-US" altLang="ko-KR" dirty="0" smtClean="0"/>
              <a:t>(</a:t>
            </a:r>
            <a:r>
              <a:rPr lang="ko-KR" altLang="en-US" dirty="0" smtClean="0"/>
              <a:t>또는 장기간에 걸친</a:t>
            </a:r>
            <a:r>
              <a:rPr lang="en-US" altLang="ko-KR" dirty="0" smtClean="0"/>
              <a:t>)</a:t>
            </a:r>
            <a:r>
              <a:rPr lang="ko-KR" altLang="en-US" dirty="0" smtClean="0"/>
              <a:t>세포 오토마톤 연구 결과는 </a:t>
            </a:r>
            <a:r>
              <a:rPr lang="en-US" altLang="ko-KR" dirty="0" smtClean="0"/>
              <a:t>2002</a:t>
            </a:r>
            <a:r>
              <a:rPr lang="ko-KR" altLang="en-US" dirty="0" smtClean="0"/>
              <a:t>년에 출간된 스테판 울프램의 </a:t>
            </a:r>
            <a:r>
              <a:rPr lang="en-US" altLang="ko-KR" dirty="0" smtClean="0"/>
              <a:t>A New Kind of Science(http://</a:t>
            </a:r>
            <a:r>
              <a:rPr lang="en-US" altLang="ko-KR" dirty="0" err="1" smtClean="0"/>
              <a:t>www.wolframscience.com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nksoline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toc.html</a:t>
            </a:r>
            <a:r>
              <a:rPr lang="en-US" altLang="ko-KR" dirty="0" smtClean="0"/>
              <a:t>)</a:t>
            </a:r>
            <a:r>
              <a:rPr lang="ko-KR" altLang="en-US" dirty="0" smtClean="0"/>
              <a:t>입니다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59748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기본적인 내용</a:t>
            </a:r>
            <a:r>
              <a:rPr lang="en-US" altLang="ko-KR" dirty="0" smtClean="0"/>
              <a:t>(I)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우리가 상상할 수 있는 가장 간단한 세포 오토마톤은 무엇일까요</a:t>
            </a:r>
            <a:r>
              <a:rPr lang="en-US" altLang="ko-KR" dirty="0" smtClean="0"/>
              <a:t>?</a:t>
            </a:r>
          </a:p>
          <a:p>
            <a:r>
              <a:rPr lang="ko-KR" altLang="en-US" dirty="0" smtClean="0"/>
              <a:t>울프램의 기본적인 환경설정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1.</a:t>
            </a:r>
            <a:r>
              <a:rPr lang="ko-KR" altLang="en-US" dirty="0" smtClean="0"/>
              <a:t> 그리드</a:t>
            </a:r>
            <a:r>
              <a:rPr lang="en-US" altLang="ko-KR" dirty="0" smtClean="0"/>
              <a:t>:</a:t>
            </a:r>
            <a:r>
              <a:rPr lang="ko-KR" altLang="en-US" dirty="0" smtClean="0"/>
              <a:t> 가장 기본적인 그리드는 한 줄의 세포들로 구성되는 </a:t>
            </a:r>
            <a:r>
              <a:rPr lang="en-US" altLang="ko-KR" dirty="0" smtClean="0"/>
              <a:t>1</a:t>
            </a:r>
            <a:r>
              <a:rPr lang="ko-KR" altLang="en-US" dirty="0" smtClean="0"/>
              <a:t>차원 그리드입니다</a:t>
            </a:r>
            <a:r>
              <a:rPr lang="en-US" altLang="ko-KR" dirty="0" smtClean="0"/>
              <a:t>.</a:t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2.</a:t>
            </a:r>
            <a:r>
              <a:rPr lang="ko-KR" altLang="en-US" dirty="0" smtClean="0"/>
              <a:t> 상태</a:t>
            </a:r>
            <a:r>
              <a:rPr lang="en-US" altLang="ko-KR" dirty="0" smtClean="0"/>
              <a:t>:</a:t>
            </a:r>
            <a:r>
              <a:rPr lang="ko-KR" altLang="en-US" dirty="0" smtClean="0"/>
              <a:t> 가장 단순한 상태 집합은 </a:t>
            </a:r>
            <a:r>
              <a:rPr lang="en-US" altLang="ko-KR" dirty="0" smtClean="0"/>
              <a:t>0</a:t>
            </a:r>
            <a:r>
              <a:rPr lang="ko-KR" altLang="en-US" dirty="0" smtClean="0"/>
              <a:t>과 </a:t>
            </a:r>
            <a:r>
              <a:rPr lang="en-US" altLang="ko-KR" dirty="0" smtClean="0"/>
              <a:t>1</a:t>
            </a:r>
            <a:r>
              <a:rPr lang="ko-KR" altLang="en-US" dirty="0" smtClean="0"/>
              <a:t>로 이루어지는 </a:t>
            </a:r>
            <a:r>
              <a:rPr lang="en-US" altLang="ko-KR" dirty="0" smtClean="0"/>
              <a:t>2</a:t>
            </a:r>
            <a:r>
              <a:rPr lang="ko-KR" altLang="en-US" dirty="0" smtClean="0"/>
              <a:t>가지 상태입니다</a:t>
            </a:r>
            <a:r>
              <a:rPr lang="en-US" altLang="ko-KR" dirty="0" smtClean="0"/>
              <a:t>.</a:t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3.</a:t>
            </a:r>
            <a:r>
              <a:rPr lang="ko-KR" altLang="en-US" dirty="0" smtClean="0"/>
              <a:t> 이웃</a:t>
            </a:r>
            <a:r>
              <a:rPr lang="en-US" altLang="ko-KR" dirty="0" smtClean="0"/>
              <a:t>:</a:t>
            </a:r>
            <a:r>
              <a:rPr lang="ko-KR" altLang="en-US" dirty="0" smtClean="0"/>
              <a:t> </a:t>
            </a:r>
            <a:r>
              <a:rPr lang="en-US" altLang="ko-KR" dirty="0" smtClean="0"/>
              <a:t>1</a:t>
            </a:r>
            <a:r>
              <a:rPr lang="ko-KR" altLang="en-US" dirty="0" smtClean="0"/>
              <a:t>차원에서 특정 세포에서 가장 가까운 이웃은 해당 세포 자체와 왼쪽과 오른쪽에 위치한 </a:t>
            </a:r>
            <a:r>
              <a:rPr lang="en-US" altLang="ko-KR" dirty="0" smtClean="0"/>
              <a:t>2</a:t>
            </a:r>
            <a:r>
              <a:rPr lang="ko-KR" altLang="en-US" dirty="0" smtClean="0"/>
              <a:t>개의 세포입니다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4710223" y="3331060"/>
            <a:ext cx="5539563" cy="39084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0223" y="4480451"/>
            <a:ext cx="6060558" cy="37862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0223" y="5908080"/>
            <a:ext cx="6496493" cy="537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585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기본적인 내용</a:t>
            </a:r>
            <a:r>
              <a:rPr lang="en-US" altLang="ko-KR" dirty="0" smtClean="0"/>
              <a:t>(II)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각각의 세포가 랜덤한 초기 상태를 가지며</a:t>
            </a:r>
            <a:r>
              <a:rPr lang="en-US" altLang="ko-KR" dirty="0" smtClean="0"/>
              <a:t>,</a:t>
            </a:r>
            <a:r>
              <a:rPr lang="ko-KR" altLang="en-US" dirty="0" smtClean="0"/>
              <a:t> </a:t>
            </a:r>
            <a:r>
              <a:rPr lang="en-US" altLang="ko-KR" dirty="0" smtClean="0"/>
              <a:t>2</a:t>
            </a:r>
            <a:r>
              <a:rPr lang="ko-KR" altLang="en-US" dirty="0" smtClean="0"/>
              <a:t>개의 이웃한 세포를 갖는 한 줄로 배열된 세포부터 시작해봅시다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r>
              <a:rPr lang="ko-KR" altLang="en-US" dirty="0" smtClean="0"/>
              <a:t>규칙을 </a:t>
            </a:r>
            <a:r>
              <a:rPr lang="en-US" altLang="ko-KR" dirty="0" smtClean="0"/>
              <a:t>CA</a:t>
            </a:r>
            <a:r>
              <a:rPr lang="ko-KR" altLang="en-US" dirty="0" smtClean="0"/>
              <a:t>에 한 번 적용할때마다 이를 한 세대 또는 한 프레임이라고 부릅니다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2205" y="3883758"/>
            <a:ext cx="7060019" cy="2145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6836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세포를 변화시키는 규칙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여러가지 규칙이 가능합니다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표준적인 울프램 모델에서는 </a:t>
            </a:r>
            <a:r>
              <a:rPr lang="en-US" altLang="ko-KR" dirty="0" smtClean="0"/>
              <a:t>0</a:t>
            </a:r>
            <a:r>
              <a:rPr lang="ko-KR" altLang="en-US" dirty="0" smtClean="0"/>
              <a:t>번째 세대는 중앙에 있는 하나의 세포를 </a:t>
            </a:r>
            <a:r>
              <a:rPr lang="en-US" altLang="ko-KR" dirty="0" smtClean="0"/>
              <a:t>1</a:t>
            </a:r>
            <a:r>
              <a:rPr lang="ko-KR" altLang="en-US" dirty="0" smtClean="0"/>
              <a:t>로 초기화하고 다른 모든 세포를 </a:t>
            </a:r>
            <a:r>
              <a:rPr lang="en-US" altLang="ko-KR" dirty="0" smtClean="0"/>
              <a:t>0</a:t>
            </a:r>
            <a:r>
              <a:rPr lang="ko-KR" altLang="en-US" dirty="0" smtClean="0"/>
              <a:t>으로 초기화한 상태를 나타냅니다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또한 </a:t>
            </a:r>
            <a:r>
              <a:rPr lang="en-US" altLang="ko-KR" dirty="0" smtClean="0"/>
              <a:t>3</a:t>
            </a:r>
            <a:r>
              <a:rPr lang="ko-KR" altLang="en-US" dirty="0" smtClean="0"/>
              <a:t>개의 인접한 세포는 다음과 같은 규칙을 따릅니다</a:t>
            </a:r>
            <a:r>
              <a:rPr lang="en-US" altLang="ko-KR" dirty="0" smtClean="0"/>
              <a:t>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24018"/>
            <a:ext cx="12192000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1162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규칙을 적용한 결과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규칙을 각 세대마다 적용한 결과를 위에서부터 아래로 연속되게 나열하면 다음과 같은 결과를 얻습니다</a:t>
            </a:r>
            <a:r>
              <a:rPr lang="en-US" altLang="ko-KR" dirty="0" smtClean="0"/>
              <a:t>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8437" y="2832396"/>
            <a:ext cx="9144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3687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양쪽 끝을 위한 규칙만들기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여러가지 방법을 고민할 수 있지만</a:t>
            </a:r>
            <a:r>
              <a:rPr lang="en-US" altLang="ko-KR" dirty="0" smtClean="0"/>
              <a:t>,</a:t>
            </a:r>
            <a:r>
              <a:rPr lang="ko-KR" altLang="en-US" dirty="0" smtClean="0"/>
              <a:t> 지금 당장 생각해낼 수 있는 것은 다음의 </a:t>
            </a:r>
            <a:r>
              <a:rPr lang="en-US" altLang="ko-KR" dirty="0" smtClean="0"/>
              <a:t>3</a:t>
            </a:r>
            <a:r>
              <a:rPr lang="ko-KR" altLang="en-US" dirty="0" smtClean="0"/>
              <a:t>가지 방법입니다</a:t>
            </a:r>
            <a:r>
              <a:rPr lang="en-US" altLang="ko-KR" dirty="0" smtClean="0"/>
              <a:t>.</a:t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1.</a:t>
            </a:r>
            <a:r>
              <a:rPr lang="ko-KR" altLang="en-US" dirty="0" smtClean="0"/>
              <a:t> 양쪽 끝 건드리지 않기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2.</a:t>
            </a:r>
            <a:r>
              <a:rPr lang="ko-KR" altLang="en-US" dirty="0" smtClean="0"/>
              <a:t> 양쪽 끝이 서로를 확인하게 만들기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3.</a:t>
            </a:r>
            <a:r>
              <a:rPr lang="ko-KR" altLang="en-US" dirty="0" smtClean="0"/>
              <a:t> 양쪽 끝에는 특별한 규칙 부여하기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4.</a:t>
            </a:r>
            <a:r>
              <a:rPr lang="ko-KR" altLang="en-US" dirty="0" smtClean="0"/>
              <a:t> 등등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91231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</TotalTime>
  <Words>298</Words>
  <Application>Microsoft Macintosh PowerPoint</Application>
  <PresentationFormat>Widescreen</PresentationFormat>
  <Paragraphs>38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Calibri</vt:lpstr>
      <vt:lpstr>Calibri Light</vt:lpstr>
      <vt:lpstr>맑은 고딕</vt:lpstr>
      <vt:lpstr>Arial</vt:lpstr>
      <vt:lpstr>Office Theme</vt:lpstr>
      <vt:lpstr>Cell Automata</vt:lpstr>
      <vt:lpstr>세포 오토마톤이란?</vt:lpstr>
      <vt:lpstr>세포 오토마톤의 예</vt:lpstr>
      <vt:lpstr>만든 사람</vt:lpstr>
      <vt:lpstr>기본적인 내용(I)</vt:lpstr>
      <vt:lpstr>기본적인 내용(II)</vt:lpstr>
      <vt:lpstr>세포를 변화시키는 규칙</vt:lpstr>
      <vt:lpstr>규칙을 적용한 결과</vt:lpstr>
      <vt:lpstr>양쪽 끝을 위한 규칙만들기</vt:lpstr>
      <vt:lpstr>CA 분류하기</vt:lpstr>
      <vt:lpstr>생명 게임</vt:lpstr>
      <vt:lpstr>2차원 생명 게임</vt:lpstr>
      <vt:lpstr>PowerPoint Presentation</vt:lpstr>
    </vt:vector>
  </TitlesOfParts>
  <Company/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Cell Automata</dc:title>
  <dc:creator>Sim Sang Jin</dc:creator>
  <cp:lastModifiedBy>Sim Sang Jin</cp:lastModifiedBy>
  <cp:revision>8</cp:revision>
  <dcterms:created xsi:type="dcterms:W3CDTF">2016-10-07T11:34:25Z</dcterms:created>
  <dcterms:modified xsi:type="dcterms:W3CDTF">2016-10-07T12:39:13Z</dcterms:modified>
</cp:coreProperties>
</file>